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37E3-E73F-4249-9036-AD641AEADF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0607-B548-456D-B5D6-070109E9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40607-B548-456D-B5D6-070109E92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14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3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nurse24.it/studenti/patologia/infezione-pseudomonas-aeruginos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2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BDE834-073D-4F21-AA48-AE57E89973F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9BB9-608E-4E3E-971B-D75DF19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earch/thank%20you%20blue%20backgroun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F7AA-672B-E267-D70F-A932D6363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391" y="1393107"/>
            <a:ext cx="8825658" cy="11121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PSEUDOMONAS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679E-A374-1ACB-A34C-E139B1A93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4999"/>
            <a:ext cx="8907694" cy="234331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course name: MBC 301.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Name: Ibrahim nuruddeen tanko.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Student id: 020233370.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Date: 23\01\26.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66E97-E8AA-259D-CC31-9C2C7ED1A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72" y="1"/>
            <a:ext cx="2244155" cy="12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10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8BD58-C98A-6B0E-845D-724CE975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742843" cy="6858000"/>
          </a:xfrm>
        </p:spPr>
      </p:pic>
    </p:spTree>
    <p:extLst>
      <p:ext uri="{BB962C8B-B14F-4D97-AF65-F5344CB8AC3E}">
        <p14:creationId xmlns:p14="http://schemas.microsoft.com/office/powerpoint/2010/main" val="2203303519"/>
      </p:ext>
    </p:extLst>
  </p:cSld>
  <p:clrMapOvr>
    <a:masterClrMapping/>
  </p:clrMapOvr>
  <p:transition spd="slow" advTm="4293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3986-B409-6FB8-B7DF-68B97581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46" y="200346"/>
            <a:ext cx="8903446" cy="1109609"/>
          </a:xfrm>
        </p:spPr>
        <p:txBody>
          <a:bodyPr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</a:rPr>
              <a:t>Classification &amp; </a:t>
            </a:r>
            <a:r>
              <a:rPr lang="en-US" sz="3600" b="1" u="sng" dirty="0">
                <a:solidFill>
                  <a:schemeClr val="accent1"/>
                </a:solidFill>
              </a:rPr>
              <a:t>General </a:t>
            </a:r>
            <a:r>
              <a:rPr lang="en-US" sz="3600" b="1" u="sng" dirty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3192-E1A9-CC1B-E5FF-A28E69C7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6124" y="1869897"/>
            <a:ext cx="9139752" cy="348293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•	Gram-negative bacilli.	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•	Aerobic, non-spore forming.	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•	Motile (polar flagella).	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•	Oxidase positive.	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•	Non-lactose fermenter.</a:t>
            </a:r>
          </a:p>
        </p:txBody>
      </p:sp>
    </p:spTree>
    <p:extLst>
      <p:ext uri="{BB962C8B-B14F-4D97-AF65-F5344CB8AC3E}">
        <p14:creationId xmlns:p14="http://schemas.microsoft.com/office/powerpoint/2010/main" val="14291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1560-8AB5-3E33-E94A-DCA4757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689" y="216412"/>
            <a:ext cx="9404723" cy="1400530"/>
          </a:xfrm>
        </p:spPr>
        <p:txBody>
          <a:bodyPr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</a:rPr>
              <a:t>Main Species </a:t>
            </a:r>
            <a:r>
              <a:rPr lang="en-US" sz="3600" b="1" u="sng" dirty="0">
                <a:solidFill>
                  <a:schemeClr val="accent1"/>
                </a:solidFill>
              </a:rPr>
              <a:t>of Medical </a:t>
            </a:r>
            <a:r>
              <a:rPr lang="en-US" sz="3600" b="1" u="sng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B0E9-98A6-CF72-1013-0FE94EBAD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49" y="208374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Pseudomonas aeruginosa (most important).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P. cepacia (Burkholderia cepacia complex).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P. maltophilia (Stenotrophomonas maltophilia).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P. fluorescens (rare).</a:t>
            </a:r>
          </a:p>
        </p:txBody>
      </p:sp>
    </p:spTree>
    <p:extLst>
      <p:ext uri="{BB962C8B-B14F-4D97-AF65-F5344CB8AC3E}">
        <p14:creationId xmlns:p14="http://schemas.microsoft.com/office/powerpoint/2010/main" val="5700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E582-B41D-55BC-C100-1AEA0D74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80" y="134219"/>
            <a:ext cx="9404723" cy="1400530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Normal </a:t>
            </a:r>
            <a:r>
              <a:rPr lang="en-US" sz="4000" b="1" u="sng" dirty="0">
                <a:solidFill>
                  <a:schemeClr val="accent1"/>
                </a:solidFill>
              </a:rPr>
              <a:t>Habitat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80F9-9A7B-D452-AA12-BD56BE79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Widely distributed in soil and water.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Hospital environments (sinks, ventilators, catheters).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Moist areas of skin.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Intestinal tract (occasionally).</a:t>
            </a:r>
          </a:p>
        </p:txBody>
      </p:sp>
    </p:spTree>
    <p:extLst>
      <p:ext uri="{BB962C8B-B14F-4D97-AF65-F5344CB8AC3E}">
        <p14:creationId xmlns:p14="http://schemas.microsoft.com/office/powerpoint/2010/main" val="27878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A826-418F-8B55-6F2D-AF4FDA4F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205484"/>
            <a:ext cx="9404723" cy="1400530"/>
          </a:xfrm>
        </p:spPr>
        <p:txBody>
          <a:bodyPr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</a:rPr>
              <a:t>Pathogenicity </a:t>
            </a:r>
            <a:r>
              <a:rPr lang="en-US" sz="3600" b="1" u="sng" dirty="0">
                <a:solidFill>
                  <a:schemeClr val="accent1"/>
                </a:solidFill>
              </a:rPr>
              <a:t>(Virulence Factors)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45B2-EED2-96A4-08E4-E88213FD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Exotoxin A (inhibits protein synthesis).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Endotoxin (LPS).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Alginate slime layer → biofilm formation.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Pili and flagella (adhesion).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Produces pigments: pyocyanin, pyoverdin.</a:t>
            </a:r>
          </a:p>
        </p:txBody>
      </p:sp>
    </p:spTree>
    <p:extLst>
      <p:ext uri="{BB962C8B-B14F-4D97-AF65-F5344CB8AC3E}">
        <p14:creationId xmlns:p14="http://schemas.microsoft.com/office/powerpoint/2010/main" val="15765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7DF1-7C62-B57B-3076-A1C076EB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3565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b="1" u="sng" dirty="0">
                <a:solidFill>
                  <a:schemeClr val="bg1"/>
                </a:solidFill>
              </a:rPr>
              <a:t>Dise</a:t>
            </a:r>
            <a:r>
              <a:rPr lang="en-US" sz="4000" b="1" u="sng" dirty="0">
                <a:solidFill>
                  <a:schemeClr val="accent1"/>
                </a:solidFill>
              </a:rPr>
              <a:t>ases </a:t>
            </a:r>
            <a:r>
              <a:rPr lang="en-US" sz="4000" b="1" u="sng" dirty="0">
                <a:solidFill>
                  <a:schemeClr val="bg1"/>
                </a:solidFill>
              </a:rPr>
              <a:t>Caused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058E-FA3C-0192-6318-204E2C62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Wound and burn infections.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Hospital-acquired pneumonia.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Urinary tract infections.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Septicemia.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Otitis externa (swimmer’s ear).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Keratitis (contact lens users).</a:t>
            </a:r>
          </a:p>
        </p:txBody>
      </p:sp>
    </p:spTree>
    <p:extLst>
      <p:ext uri="{BB962C8B-B14F-4D97-AF65-F5344CB8AC3E}">
        <p14:creationId xmlns:p14="http://schemas.microsoft.com/office/powerpoint/2010/main" val="1745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AA69-1039-B39F-0336-B993BBED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01" y="113671"/>
            <a:ext cx="9404723" cy="1400530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Labora</a:t>
            </a:r>
            <a:r>
              <a:rPr lang="en-US" sz="4000" b="1" u="sng" dirty="0">
                <a:solidFill>
                  <a:schemeClr val="accent1"/>
                </a:solidFill>
              </a:rPr>
              <a:t>tory Dia</a:t>
            </a:r>
            <a:r>
              <a:rPr lang="en-US" sz="4000" b="1" u="sng" dirty="0">
                <a:solidFill>
                  <a:schemeClr val="bg1"/>
                </a:solidFill>
              </a:rPr>
              <a:t>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8566-D6B3-5D8C-6DCA-F353C4F0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40" y="185770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Specimens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	Pus, sputum, urine, blood, swabs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Microscopy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	Gram-negative rods</a:t>
            </a:r>
          </a:p>
        </p:txBody>
      </p:sp>
    </p:spTree>
    <p:extLst>
      <p:ext uri="{BB962C8B-B14F-4D97-AF65-F5344CB8AC3E}">
        <p14:creationId xmlns:p14="http://schemas.microsoft.com/office/powerpoint/2010/main" val="27660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3F08-FABD-0F7A-76A5-FA9BA98C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4219"/>
            <a:ext cx="9404723" cy="1400530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Culture </a:t>
            </a:r>
            <a:r>
              <a:rPr lang="en-US" sz="4000" b="1" u="sng" dirty="0">
                <a:solidFill>
                  <a:schemeClr val="accent1"/>
                </a:solidFill>
              </a:rPr>
              <a:t>Charac</a:t>
            </a:r>
            <a:r>
              <a:rPr lang="en-US" sz="4000" b="1" u="sng" dirty="0">
                <a:solidFill>
                  <a:schemeClr val="bg1"/>
                </a:solidFill>
              </a:rPr>
              <a:t>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E649-A009-878D-C678-5A24E72E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550" y="2042643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Grows on nutrient agar &amp; blood agar	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Non-lactose fermenter on MacConkey agar.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Produces blue-green pigment.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Characteristic grape-like odor.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Oxidase positive.</a:t>
            </a:r>
          </a:p>
        </p:txBody>
      </p:sp>
    </p:spTree>
    <p:extLst>
      <p:ext uri="{BB962C8B-B14F-4D97-AF65-F5344CB8AC3E}">
        <p14:creationId xmlns:p14="http://schemas.microsoft.com/office/powerpoint/2010/main" val="10545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23A2-AD45-8D62-F2F5-BACBAA16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07" y="144493"/>
            <a:ext cx="9404723" cy="1400530"/>
          </a:xfrm>
        </p:spPr>
        <p:txBody>
          <a:bodyPr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</a:rPr>
              <a:t>Treatment &amp; </a:t>
            </a:r>
            <a:r>
              <a:rPr lang="en-US" sz="3600" b="1" u="sng" dirty="0">
                <a:solidFill>
                  <a:schemeClr val="accent1"/>
                </a:solidFill>
              </a:rPr>
              <a:t>Antibiotic</a:t>
            </a:r>
            <a:r>
              <a:rPr lang="en-US" sz="3600" b="1" u="sng" dirty="0">
                <a:solidFill>
                  <a:schemeClr val="bg1"/>
                </a:solidFill>
              </a:rPr>
              <a:t>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E099-5CFC-FD34-3EB1-C247FEE0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89" y="18474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Highly drug-resistant organism.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Sensitive to: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Piperacillin-tazobactam.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Ceftazidime.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Carbapenems.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Aminoglycosides.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•	Antibiotic sensitivity testing is essential.</a:t>
            </a:r>
          </a:p>
        </p:txBody>
      </p:sp>
    </p:spTree>
    <p:extLst>
      <p:ext uri="{BB962C8B-B14F-4D97-AF65-F5344CB8AC3E}">
        <p14:creationId xmlns:p14="http://schemas.microsoft.com/office/powerpoint/2010/main" val="36580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340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Bahnschrift Condensed</vt:lpstr>
      <vt:lpstr>Calibri</vt:lpstr>
      <vt:lpstr>Century Gothic</vt:lpstr>
      <vt:lpstr>Wingdings 3</vt:lpstr>
      <vt:lpstr>Ion</vt:lpstr>
      <vt:lpstr>PSEUDOMONAS</vt:lpstr>
      <vt:lpstr>Classification &amp; General characteristics</vt:lpstr>
      <vt:lpstr>Main Species of Medical Importance</vt:lpstr>
      <vt:lpstr>Normal Habitat</vt:lpstr>
      <vt:lpstr>Pathogenicity (Virulence Factors)</vt:lpstr>
      <vt:lpstr> Diseases Caused</vt:lpstr>
      <vt:lpstr>Laboratory Diagnosis</vt:lpstr>
      <vt:lpstr>Culture Characteristics</vt:lpstr>
      <vt:lpstr>Treatment &amp; Antibiotic Resistance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usman abdullahi</dc:creator>
  <cp:lastModifiedBy>usman abdullahi</cp:lastModifiedBy>
  <cp:revision>3</cp:revision>
  <dcterms:created xsi:type="dcterms:W3CDTF">2026-01-19T20:15:38Z</dcterms:created>
  <dcterms:modified xsi:type="dcterms:W3CDTF">2026-01-19T22:11:42Z</dcterms:modified>
</cp:coreProperties>
</file>